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1" r:id="rId6"/>
    <p:sldId id="279" r:id="rId7"/>
    <p:sldId id="281" r:id="rId8"/>
    <p:sldId id="282" r:id="rId9"/>
    <p:sldId id="283" r:id="rId10"/>
    <p:sldId id="284" r:id="rId11"/>
    <p:sldId id="285" r:id="rId12"/>
    <p:sldId id="257" r:id="rId13"/>
    <p:sldId id="286" r:id="rId14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Zapraszamy" id="{E75E278A-FF0E-49A4-B170-79828D63BBAD}">
          <p14:sldIdLst>
            <p14:sldId id="256"/>
          </p14:sldIdLst>
        </p14:section>
        <p14:section name="Projektowanie, Płynna zmiana, adnotacje, współpraca, funkcja Powiedz mi" id="{B9B51309-D148-4332-87C2-07BE32FBCA3B}">
          <p14:sldIdLst>
            <p14:sldId id="271"/>
            <p14:sldId id="279"/>
            <p14:sldId id="281"/>
            <p14:sldId id="282"/>
            <p14:sldId id="283"/>
            <p14:sldId id="284"/>
            <p14:sldId id="285"/>
            <p14:sldId id="257"/>
            <p14:sldId id="286"/>
          </p14:sldIdLst>
        </p14:section>
        <p14:section name="Dowiedz się więcej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992" autoAdjust="0"/>
    <p:restoredTop sz="94241" autoAdjust="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5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1DA3C5-09EA-47D3-8EBA-995B4EC6CF85}" type="datetime1">
              <a:rPr lang="pl-PL" smtClean="0"/>
              <a:t>08.11.2023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DBEAD-7603-4B55-AFA7-17A6FCD2E729}" type="datetime1">
              <a:rPr lang="pl-PL" smtClean="0"/>
              <a:pPr/>
              <a:t>08.11.2023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050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246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538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557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959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800" noProof="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l-PL" sz="1800" noProof="0"/>
          </a:p>
        </p:txBody>
      </p:sp>
      <p:cxnSp>
        <p:nvCxnSpPr>
          <p:cNvPr id="12" name="Łącznik prosty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ytuł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 smtClean="0"/>
              <a:t>Edytuj style wzorca tekstu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 smtClean="0"/>
              <a:t>Drugi poziom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 smtClean="0"/>
              <a:t>Trzeci poziom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 smtClean="0"/>
              <a:t>Czwarty poziom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 smtClean="0"/>
              <a:t>Piąty poziom</a:t>
            </a:r>
            <a:endParaRPr lang="pl-PL" noProof="0"/>
          </a:p>
        </p:txBody>
      </p:sp>
      <p:sp>
        <p:nvSpPr>
          <p:cNvPr id="6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8EB424E-7AF5-44A8-B3DF-238D72059AA0}" type="datetime1">
              <a:rPr lang="pl-PL" noProof="0" smtClean="0"/>
              <a:t>08.11.2023</a:t>
            </a:fld>
            <a:endParaRPr lang="pl-PL" noProof="0"/>
          </a:p>
        </p:txBody>
      </p:sp>
      <p:sp>
        <p:nvSpPr>
          <p:cNvPr id="7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8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800" noProof="0"/>
          </a:p>
        </p:txBody>
      </p:sp>
      <p:sp>
        <p:nvSpPr>
          <p:cNvPr id="10" name="Prostokąt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800" noProof="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Zawartość — symbol zastępczy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/>
              <a:t>Kliknij, aby edytować style wzorców tekstu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/>
              <a:t>Drugi poziom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/>
              <a:t>Trzeci poziom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/>
              <a:t>Czwarty poziom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l-PL" noProof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pl-PL" sz="1800" noProof="0"/>
          </a:p>
        </p:txBody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E375F2A-757F-44A2-AB8E-950DAE05BA53}" type="datetime1">
              <a:rPr lang="pl-PL" noProof="0" smtClean="0"/>
              <a:t>08.11.2023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pl-PL" noProof="0" smtClean="0"/>
              <a:pPr/>
              <a:t>‹#›</a:t>
            </a:fld>
            <a:endParaRPr lang="pl-PL" noProof="0"/>
          </a:p>
        </p:txBody>
      </p:sp>
      <p:cxnSp>
        <p:nvCxnSpPr>
          <p:cNvPr id="8" name="Łącznik prosty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l-PL" sz="4800" dirty="0" smtClean="0">
                <a:solidFill>
                  <a:schemeClr val="bg1"/>
                </a:solidFill>
              </a:rPr>
              <a:t>Metodyki wytwarzania oprogramowania</a:t>
            </a:r>
            <a:endParaRPr lang="pl-PL" sz="4800" dirty="0">
              <a:solidFill>
                <a:schemeClr val="bg1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l-PL" sz="2400" dirty="0" smtClean="0">
                <a:solidFill>
                  <a:schemeClr val="bg1"/>
                </a:solidFill>
                <a:latin typeface="+mj-lt"/>
              </a:rPr>
              <a:t>Różnice i zastosowania</a:t>
            </a:r>
            <a:endParaRPr lang="pl-PL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Obraz 3" descr="Logo programu PowerPoi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07283" y="5209538"/>
            <a:ext cx="2474189" cy="822960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8388220" y="4070898"/>
            <a:ext cx="29655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 smtClean="0">
                <a:solidFill>
                  <a:schemeClr val="bg1"/>
                </a:solidFill>
              </a:rPr>
              <a:t>Prezentację przygotowali:</a:t>
            </a:r>
          </a:p>
          <a:p>
            <a:pPr algn="r"/>
            <a:endParaRPr lang="pl-PL" dirty="0" smtClean="0">
              <a:solidFill>
                <a:schemeClr val="bg1"/>
              </a:solidFill>
            </a:endParaRPr>
          </a:p>
          <a:p>
            <a:pPr algn="ctr"/>
            <a:r>
              <a:rPr lang="pl-PL" dirty="0" smtClean="0">
                <a:solidFill>
                  <a:schemeClr val="bg1"/>
                </a:solidFill>
              </a:rPr>
              <a:t>Łukasz Curyło</a:t>
            </a:r>
          </a:p>
          <a:p>
            <a:pPr algn="ctr"/>
            <a:endParaRPr lang="pl-PL" dirty="0" smtClean="0">
              <a:solidFill>
                <a:schemeClr val="bg1"/>
              </a:solidFill>
            </a:endParaRPr>
          </a:p>
          <a:p>
            <a:pPr algn="ctr"/>
            <a:r>
              <a:rPr lang="pl-PL" dirty="0" smtClean="0">
                <a:solidFill>
                  <a:schemeClr val="bg1"/>
                </a:solidFill>
              </a:rPr>
              <a:t>Oskar Choma</a:t>
            </a:r>
          </a:p>
          <a:p>
            <a:pPr algn="ctr"/>
            <a:endParaRPr lang="pl-PL" dirty="0" smtClean="0">
              <a:solidFill>
                <a:schemeClr val="bg1"/>
              </a:solidFill>
            </a:endParaRPr>
          </a:p>
          <a:p>
            <a:pPr algn="ctr"/>
            <a:r>
              <a:rPr lang="pl-PL" dirty="0" smtClean="0">
                <a:solidFill>
                  <a:schemeClr val="bg1"/>
                </a:solidFill>
              </a:rPr>
              <a:t>David Czarnecki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 fontScale="90000"/>
          </a:bodyPr>
          <a:lstStyle/>
          <a:p>
            <a:pPr algn="ctr" rtl="0"/>
            <a:r>
              <a:rPr lang="pl-PL" sz="16000" dirty="0" smtClean="0">
                <a:solidFill>
                  <a:schemeClr val="bg1"/>
                </a:solidFill>
              </a:rPr>
              <a:t>Koniec</a:t>
            </a:r>
            <a:endParaRPr lang="pl-PL" sz="16000" dirty="0">
              <a:solidFill>
                <a:schemeClr val="bg1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pl-PL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Obraz 3" descr="Logo programu PowerPoin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07283" y="5209538"/>
            <a:ext cx="2474189" cy="822960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8388220" y="4070898"/>
            <a:ext cx="29655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 smtClean="0">
                <a:solidFill>
                  <a:schemeClr val="bg1"/>
                </a:solidFill>
              </a:rPr>
              <a:t>Prezentację przygotowali:</a:t>
            </a:r>
          </a:p>
          <a:p>
            <a:pPr algn="r"/>
            <a:endParaRPr lang="pl-PL" dirty="0" smtClean="0">
              <a:solidFill>
                <a:schemeClr val="bg1"/>
              </a:solidFill>
            </a:endParaRPr>
          </a:p>
          <a:p>
            <a:pPr algn="ctr"/>
            <a:r>
              <a:rPr lang="pl-PL" dirty="0" smtClean="0">
                <a:solidFill>
                  <a:schemeClr val="bg1"/>
                </a:solidFill>
              </a:rPr>
              <a:t>Łukasz Curyło</a:t>
            </a:r>
          </a:p>
          <a:p>
            <a:pPr algn="ctr"/>
            <a:endParaRPr lang="pl-PL" dirty="0" smtClean="0">
              <a:solidFill>
                <a:schemeClr val="bg1"/>
              </a:solidFill>
            </a:endParaRPr>
          </a:p>
          <a:p>
            <a:pPr algn="ctr"/>
            <a:r>
              <a:rPr lang="pl-PL" dirty="0" smtClean="0">
                <a:solidFill>
                  <a:schemeClr val="bg1"/>
                </a:solidFill>
              </a:rPr>
              <a:t>Oskar Choma</a:t>
            </a:r>
          </a:p>
          <a:p>
            <a:pPr algn="ctr"/>
            <a:endParaRPr lang="pl-PL" dirty="0" smtClean="0">
              <a:solidFill>
                <a:schemeClr val="bg1"/>
              </a:solidFill>
            </a:endParaRPr>
          </a:p>
          <a:p>
            <a:pPr algn="ctr"/>
            <a:r>
              <a:rPr lang="pl-PL" dirty="0" smtClean="0">
                <a:solidFill>
                  <a:schemeClr val="bg1"/>
                </a:solidFill>
              </a:rPr>
              <a:t>David Czarnecki</a:t>
            </a:r>
          </a:p>
        </p:txBody>
      </p:sp>
    </p:spTree>
    <p:extLst>
      <p:ext uri="{BB962C8B-B14F-4D97-AF65-F5344CB8AC3E}">
        <p14:creationId xmlns:p14="http://schemas.microsoft.com/office/powerpoint/2010/main" val="428913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7756519" cy="640080"/>
          </a:xfrm>
        </p:spPr>
        <p:txBody>
          <a:bodyPr rtlCol="0">
            <a:noAutofit/>
          </a:bodyPr>
          <a:lstStyle/>
          <a:p>
            <a:pPr rtl="0"/>
            <a:r>
              <a:rPr lang="pl-PL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Czym są metodyki wytwarzania oprogramowania?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07" y="2361110"/>
            <a:ext cx="8978393" cy="409828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spPr>
      </p:pic>
      <p:sp>
        <p:nvSpPr>
          <p:cNvPr id="38" name="Symbol zastępczy zawartości 17"/>
          <p:cNvSpPr txBox="1">
            <a:spLocks/>
          </p:cNvSpPr>
          <p:nvPr/>
        </p:nvSpPr>
        <p:spPr>
          <a:xfrm>
            <a:off x="541609" y="1524708"/>
            <a:ext cx="11370991" cy="443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pl-PL" sz="1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 największym skrócie, są to zestawy modeli, pojęć, technik i sposobów prowadzenia procesu tworzenia oprogramowania wspomagający jego produkcję, utrzymanie oraz planowanie.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endParaRPr lang="pl-PL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Cele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Symbol zastępczy zawartości 17"/>
          <p:cNvSpPr txBox="1">
            <a:spLocks/>
          </p:cNvSpPr>
          <p:nvPr/>
        </p:nvSpPr>
        <p:spPr>
          <a:xfrm>
            <a:off x="521207" y="1376669"/>
            <a:ext cx="5498593" cy="1200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pl-PL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Dzięki metodykom dzielimy działania zespołu, tak aby uzyskać produkt, który spełnia oczekiwania klienta w jak najkrótszym czasie przy uzyskaniu maksymalnej jakości. Z tego powodu, cechami wspólnymi każdej z metod jest zapewnienie:</a:t>
            </a:r>
            <a:endParaRPr lang="pl-PL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Grupa 17" descr="Mały okrąg z numerem 1 wskazujący krok 1."/>
          <p:cNvGrpSpPr/>
          <p:nvPr/>
        </p:nvGrpSpPr>
        <p:grpSpPr bwMode="blackWhite">
          <a:xfrm>
            <a:off x="521207" y="2576905"/>
            <a:ext cx="558179" cy="409838"/>
            <a:chOff x="6953426" y="711274"/>
            <a:chExt cx="558179" cy="409838"/>
          </a:xfrm>
        </p:grpSpPr>
        <p:sp>
          <p:nvSpPr>
            <p:cNvPr id="19" name="Owal 18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0" name="Pole tekstowe 19" descr="Num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Symbol zastępczy zawartości 17"/>
          <p:cNvSpPr txBox="1">
            <a:spLocks/>
          </p:cNvSpPr>
          <p:nvPr/>
        </p:nvSpPr>
        <p:spPr>
          <a:xfrm>
            <a:off x="1046168" y="2587861"/>
            <a:ext cx="4585731" cy="425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pl-PL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Prostej w zarządzaniu </a:t>
            </a:r>
            <a:r>
              <a:rPr lang="pl-PL" sz="1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struktury</a:t>
            </a:r>
            <a:endParaRPr lang="pl-PL" sz="1800" dirty="0">
              <a:solidFill>
                <a:srgbClr val="FF0000"/>
              </a:solidFill>
              <a:cs typeface="Segoe UI"/>
            </a:endParaRPr>
          </a:p>
        </p:txBody>
      </p:sp>
      <p:grpSp>
        <p:nvGrpSpPr>
          <p:cNvPr id="33" name="Grupa 32" descr="Mały okrąg z numerem 2 wskazujący krok 2."/>
          <p:cNvGrpSpPr/>
          <p:nvPr/>
        </p:nvGrpSpPr>
        <p:grpSpPr bwMode="blackWhite">
          <a:xfrm>
            <a:off x="521207" y="3348418"/>
            <a:ext cx="558179" cy="409838"/>
            <a:chOff x="6953426" y="711274"/>
            <a:chExt cx="558179" cy="409838"/>
          </a:xfrm>
        </p:grpSpPr>
        <p:sp>
          <p:nvSpPr>
            <p:cNvPr id="34" name="Owal 33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35" name="Pole tekstowe 34" descr="Num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Symbol zastępczy zawartości 17"/>
          <p:cNvSpPr txBox="1">
            <a:spLocks/>
          </p:cNvSpPr>
          <p:nvPr/>
        </p:nvSpPr>
        <p:spPr>
          <a:xfrm>
            <a:off x="1046168" y="3359372"/>
            <a:ext cx="4504252" cy="410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pl-PL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Maksymalnej </a:t>
            </a:r>
            <a:r>
              <a:rPr lang="pl-PL" sz="1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jakości</a:t>
            </a:r>
            <a:r>
              <a:rPr lang="pl-PL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produktu</a:t>
            </a:r>
          </a:p>
        </p:txBody>
      </p:sp>
      <p:grpSp>
        <p:nvGrpSpPr>
          <p:cNvPr id="22" name="Grupa 21" descr="Mały okrąg z numerem 3 wskazujący krok 3."/>
          <p:cNvGrpSpPr/>
          <p:nvPr/>
        </p:nvGrpSpPr>
        <p:grpSpPr bwMode="blackWhite">
          <a:xfrm>
            <a:off x="532193" y="4189983"/>
            <a:ext cx="558179" cy="409838"/>
            <a:chOff x="6953426" y="711274"/>
            <a:chExt cx="558179" cy="409838"/>
          </a:xfrm>
        </p:grpSpPr>
        <p:sp>
          <p:nvSpPr>
            <p:cNvPr id="24" name="Owal 23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30" name="Pole tekstowe 29" descr="Num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Symbol zastępczy zawartości 17"/>
          <p:cNvSpPr txBox="1">
            <a:spLocks/>
          </p:cNvSpPr>
          <p:nvPr/>
        </p:nvSpPr>
        <p:spPr>
          <a:xfrm>
            <a:off x="1046168" y="4206274"/>
            <a:ext cx="4504252" cy="44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pl-PL" sz="18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Segoe UI"/>
              </a:rPr>
              <a:t>Kontroli </a:t>
            </a:r>
            <a:r>
              <a:rPr lang="pl-PL" sz="1800" dirty="0" smtClean="0">
                <a:solidFill>
                  <a:srgbClr val="FF0000"/>
                </a:solidFill>
                <a:cs typeface="Segoe UI"/>
              </a:rPr>
              <a:t>postępu</a:t>
            </a:r>
            <a:endParaRPr lang="pl-PL" sz="1800" dirty="0">
              <a:solidFill>
                <a:srgbClr val="FF0000"/>
              </a:solidFill>
              <a:cs typeface="Segoe UI"/>
            </a:endParaRPr>
          </a:p>
        </p:txBody>
      </p:sp>
      <p:grpSp>
        <p:nvGrpSpPr>
          <p:cNvPr id="37" name="Grupa 36" descr="Mały okrąg z numerem 4 wskazujący krok 4."/>
          <p:cNvGrpSpPr/>
          <p:nvPr/>
        </p:nvGrpSpPr>
        <p:grpSpPr bwMode="blackWhite">
          <a:xfrm>
            <a:off x="532193" y="5020594"/>
            <a:ext cx="558179" cy="409838"/>
            <a:chOff x="6953426" y="711274"/>
            <a:chExt cx="558179" cy="409838"/>
          </a:xfrm>
        </p:grpSpPr>
        <p:sp>
          <p:nvSpPr>
            <p:cNvPr id="38" name="Owal 37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39" name="Pole tekstowe 38" descr="Num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Symbol zastępczy zawartości 17"/>
          <p:cNvSpPr txBox="1">
            <a:spLocks/>
          </p:cNvSpPr>
          <p:nvPr/>
        </p:nvSpPr>
        <p:spPr>
          <a:xfrm>
            <a:off x="1046168" y="5047839"/>
            <a:ext cx="5559823" cy="426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pl-PL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Efektywności </a:t>
            </a:r>
            <a:r>
              <a:rPr lang="pl-PL" sz="1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zużycia </a:t>
            </a:r>
            <a:r>
              <a:rPr lang="pl-PL" sz="1800" dirty="0" smtClean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zasobów </a:t>
            </a:r>
            <a:r>
              <a:rPr lang="pl-PL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(pieniądze/personel</a:t>
            </a:r>
            <a:r>
              <a:rPr lang="pl-PL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26" name="Grupa 25" descr="Mały okrąg z numerem 4 wskazujący krok 4."/>
          <p:cNvGrpSpPr/>
          <p:nvPr/>
        </p:nvGrpSpPr>
        <p:grpSpPr bwMode="blackWhite">
          <a:xfrm>
            <a:off x="521207" y="5775817"/>
            <a:ext cx="558179" cy="409838"/>
            <a:chOff x="6953426" y="711274"/>
            <a:chExt cx="558179" cy="409838"/>
          </a:xfrm>
        </p:grpSpPr>
        <p:sp>
          <p:nvSpPr>
            <p:cNvPr id="27" name="Owal 26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8" name="Pole tekstowe 38" descr="Num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2" name="pole tekstowe 1"/>
          <p:cNvSpPr txBox="1"/>
          <p:nvPr/>
        </p:nvSpPr>
        <p:spPr>
          <a:xfrm>
            <a:off x="1074331" y="5767891"/>
            <a:ext cx="385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Elastyczności</a:t>
            </a:r>
            <a:r>
              <a:rPr lang="pl-PL" dirty="0"/>
              <a:t> projektu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99" y="1455491"/>
            <a:ext cx="5186301" cy="44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200893" cy="640080"/>
          </a:xfrm>
        </p:spPr>
        <p:txBody>
          <a:bodyPr rtlCol="0">
            <a:normAutofit/>
          </a:bodyPr>
          <a:lstStyle/>
          <a:p>
            <a:pPr algn="ctr" rtl="0"/>
            <a:r>
              <a:rPr lang="pl-PL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Najczęściej wykorzystywane metodologie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Zawartość — symbol zastępczy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pl-PL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The Comparison of Software Development Methodologies and Frameworks -  Digitaltre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301" y="1238250"/>
            <a:ext cx="8123500" cy="527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ymbol zastępczy zawartości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Agile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0"/>
          </p:nvPr>
        </p:nvSpPr>
        <p:spPr>
          <a:xfrm>
            <a:off x="521207" y="1368933"/>
            <a:ext cx="6527294" cy="4901024"/>
          </a:xfrm>
        </p:spPr>
        <p:txBody>
          <a:bodyPr>
            <a:normAutofit/>
          </a:bodyPr>
          <a:lstStyle/>
          <a:p>
            <a:r>
              <a:rPr lang="pl-PL" sz="1500" b="1" dirty="0">
                <a:solidFill>
                  <a:schemeClr val="tx1"/>
                </a:solidFill>
              </a:rPr>
              <a:t>Agile</a:t>
            </a:r>
            <a:r>
              <a:rPr lang="pl-PL" sz="1500" dirty="0"/>
              <a:t> to podejście oparte na iteracjach i współpracy z klientem. Projekt jest dzielony na krótkie okresy zwane sprintami, w trakcie których dostarcza się działające fragmenty oprogramowania. Jest to stosowane w projektach, w których wymagania mogą ulegać zmianie. Przykład zastosowania to rozwijanie aplikacji mobilnej</a:t>
            </a:r>
            <a:r>
              <a:rPr lang="pl-PL" sz="1500" dirty="0" smtClean="0"/>
              <a:t>. </a:t>
            </a:r>
            <a:r>
              <a:rPr lang="pl-PL" sz="1500" dirty="0"/>
              <a:t>Proces tworzenia aplikacji mobilnej jest często dynamiczny, a wymagania mogą ulegać zmianie w miarę postępów projektu. W podejściu Agile, taki projekt może być podzielony na </a:t>
            </a:r>
            <a:r>
              <a:rPr lang="pl-PL" sz="1500" dirty="0" smtClean="0"/>
              <a:t>etapy, </a:t>
            </a:r>
            <a:r>
              <a:rPr lang="pl-PL" sz="1500" dirty="0"/>
              <a:t>podczas których dostarcza się kolejne funkcje</a:t>
            </a:r>
            <a:r>
              <a:rPr lang="pl-PL" sz="1500" dirty="0" smtClean="0"/>
              <a:t>. Ta metodologia najbardziej nadaje się do projektów, w których </a:t>
            </a:r>
            <a:r>
              <a:rPr lang="pl-PL" sz="1500" dirty="0"/>
              <a:t>w</a:t>
            </a:r>
            <a:r>
              <a:rPr lang="pl-PL" sz="1500" dirty="0" smtClean="0"/>
              <a:t>spółpraca </a:t>
            </a:r>
            <a:r>
              <a:rPr lang="pl-PL" sz="1500" dirty="0"/>
              <a:t>z klientem </a:t>
            </a:r>
            <a:r>
              <a:rPr lang="pl-PL" sz="1500" dirty="0" smtClean="0"/>
              <a:t>oraz możliwość </a:t>
            </a:r>
            <a:r>
              <a:rPr lang="pl-PL" sz="1500" dirty="0"/>
              <a:t>dostosowania się do nowych potrzeb </a:t>
            </a:r>
            <a:r>
              <a:rPr lang="pl-PL" sz="1500" dirty="0" smtClean="0"/>
              <a:t>to klucz do sukcesu.</a:t>
            </a:r>
            <a:endParaRPr lang="pl-PL" sz="15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1" y="2059742"/>
            <a:ext cx="4325952" cy="33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Scrum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0"/>
          </p:nvPr>
        </p:nvSpPr>
        <p:spPr>
          <a:xfrm>
            <a:off x="521208" y="1547902"/>
            <a:ext cx="6432042" cy="4772687"/>
          </a:xfrm>
        </p:spPr>
        <p:txBody>
          <a:bodyPr>
            <a:normAutofit lnSpcReduction="10000"/>
          </a:bodyPr>
          <a:lstStyle/>
          <a:p>
            <a:r>
              <a:rPr lang="pl-PL" sz="1500" b="1" dirty="0"/>
              <a:t>Metoda </a:t>
            </a:r>
            <a:r>
              <a:rPr lang="pl-PL" sz="1500" b="1" dirty="0" err="1"/>
              <a:t>Scrum</a:t>
            </a:r>
            <a:r>
              <a:rPr lang="pl-PL" sz="1500" b="1" dirty="0"/>
              <a:t>:</a:t>
            </a:r>
            <a:r>
              <a:rPr lang="pl-PL" sz="1500" dirty="0"/>
              <a:t> </a:t>
            </a:r>
            <a:r>
              <a:rPr lang="pl-PL" sz="1500" dirty="0" smtClean="0"/>
              <a:t>Może mieć zastosowanie w realizacji procesów produkcyjnych w oparciu o metodyki zwinne zgodne z manifestem Agile. Załóżmy</a:t>
            </a:r>
            <a:r>
              <a:rPr lang="pl-PL" sz="1500" dirty="0"/>
              <a:t>, że firma zajmuje się tworzeniem oprogramowania do zarządzania projektami. Wykorzystanie metodyki </a:t>
            </a:r>
            <a:r>
              <a:rPr lang="pl-PL" sz="1500" dirty="0" err="1"/>
              <a:t>Scrum</a:t>
            </a:r>
            <a:r>
              <a:rPr lang="pl-PL" sz="1500" dirty="0"/>
              <a:t> w tym przypadku oznaczałoby podział pracy na krótkie sprinty, które </a:t>
            </a:r>
            <a:r>
              <a:rPr lang="pl-PL" sz="1500" dirty="0" smtClean="0"/>
              <a:t>trwają, </a:t>
            </a:r>
            <a:r>
              <a:rPr lang="pl-PL" sz="1500" dirty="0"/>
              <a:t>na </a:t>
            </a:r>
            <a:r>
              <a:rPr lang="pl-PL" sz="1500" dirty="0" smtClean="0"/>
              <a:t>przykład, </a:t>
            </a:r>
            <a:r>
              <a:rPr lang="pl-PL" sz="1500" dirty="0"/>
              <a:t>dwa </a:t>
            </a:r>
            <a:r>
              <a:rPr lang="pl-PL" sz="1500" dirty="0" smtClean="0"/>
              <a:t>tygodnie, </a:t>
            </a:r>
            <a:r>
              <a:rPr lang="pl-PL" sz="1500" dirty="0"/>
              <a:t>w którym zespół planuje, wykonuje i dostarcza produkt lub usługę</a:t>
            </a:r>
            <a:r>
              <a:rPr lang="pl-PL" sz="1500" dirty="0" smtClean="0"/>
              <a:t>. </a:t>
            </a:r>
            <a:r>
              <a:rPr lang="pl-PL" sz="1500" dirty="0"/>
              <a:t>Każdy sprint kończy się dostarczeniem nowej funkcjonalności lub usprawnienia oprogramowania, a zespoły regularnie spotykają się na spotkaniach </a:t>
            </a:r>
            <a:r>
              <a:rPr lang="pl-PL" sz="1500" dirty="0" err="1"/>
              <a:t>Scrum</a:t>
            </a:r>
            <a:r>
              <a:rPr lang="pl-PL" sz="1500" dirty="0"/>
              <a:t>, aby monitorować </a:t>
            </a:r>
            <a:r>
              <a:rPr lang="pl-PL" sz="1500" dirty="0" smtClean="0"/>
              <a:t>postęp, sprawdzić czy udało się osiągnąć to co zespół oczekiwał </a:t>
            </a:r>
            <a:r>
              <a:rPr lang="pl-PL" sz="1500" dirty="0"/>
              <a:t>i planować kolejne kroki</a:t>
            </a:r>
            <a:r>
              <a:rPr lang="pl-PL" sz="1500" dirty="0" smtClean="0"/>
              <a:t>. </a:t>
            </a:r>
            <a:r>
              <a:rPr lang="pl-PL" sz="1500" dirty="0"/>
              <a:t> </a:t>
            </a:r>
            <a:r>
              <a:rPr lang="pl-PL" sz="1500" dirty="0" smtClean="0"/>
              <a:t>Zespół </a:t>
            </a:r>
            <a:r>
              <a:rPr lang="pl-PL" sz="1500" dirty="0"/>
              <a:t>ma swojego Product </a:t>
            </a:r>
            <a:r>
              <a:rPr lang="pl-PL" sz="1500" dirty="0" err="1"/>
              <a:t>Ownera</a:t>
            </a:r>
            <a:r>
              <a:rPr lang="pl-PL" sz="1500" dirty="0"/>
              <a:t>, który dba o wizję produktu, a także o to, by produkt przynosił zyski. </a:t>
            </a:r>
            <a:r>
              <a:rPr lang="pl-PL" sz="1500" dirty="0" smtClean="0"/>
              <a:t>Czasami częścią </a:t>
            </a:r>
            <a:r>
              <a:rPr lang="pl-PL" sz="1500" dirty="0"/>
              <a:t>drużyny jest </a:t>
            </a:r>
            <a:r>
              <a:rPr lang="pl-PL" sz="1500" dirty="0" err="1"/>
              <a:t>Scrum</a:t>
            </a:r>
            <a:r>
              <a:rPr lang="pl-PL" sz="1500" dirty="0"/>
              <a:t> Master, czyli osoba, która pomaga zespołowi </a:t>
            </a:r>
            <a:r>
              <a:rPr lang="pl-PL" sz="1500" dirty="0" smtClean="0"/>
              <a:t>pozostać na właściwym torze oraz odpowiada za dopinanie terminów.</a:t>
            </a:r>
            <a:endParaRPr lang="pl-PL" sz="1500" dirty="0"/>
          </a:p>
          <a:p>
            <a:endParaRPr lang="pl-PL" sz="15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53" y="1641089"/>
            <a:ext cx="4689903" cy="45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3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Waterfall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0"/>
          </p:nvPr>
        </p:nvSpPr>
        <p:spPr>
          <a:xfrm>
            <a:off x="521207" y="1435607"/>
            <a:ext cx="5346193" cy="4850127"/>
          </a:xfrm>
        </p:spPr>
        <p:txBody>
          <a:bodyPr>
            <a:normAutofit/>
          </a:bodyPr>
          <a:lstStyle/>
          <a:p>
            <a:r>
              <a:rPr lang="pl-PL" sz="1500" b="1" dirty="0" smtClean="0"/>
              <a:t>Metoda kaskadowa (</a:t>
            </a:r>
            <a:r>
              <a:rPr lang="pl-PL" sz="1500" b="1" dirty="0" err="1" smtClean="0"/>
              <a:t>Waterfall</a:t>
            </a:r>
            <a:r>
              <a:rPr lang="pl-PL" sz="1500" b="1" dirty="0" smtClean="0"/>
              <a:t>):</a:t>
            </a:r>
            <a:r>
              <a:rPr lang="pl-PL" sz="1500" dirty="0" smtClean="0"/>
              <a:t> Przykładem może być projekt budowy mostu. W tym przypadku wymagania są zazwyczaj dobrze zdefiniowane, a proces budowy mostu można podzielić na etapy, takie jak projektowanie, budowa filarów, montaż przęseł itp. Każdy etap musi zostać ukończony przed rozpoczęciem kolejnego. To podejście jest również stosowane w projektach tworzenia oprogramowania, zwłaszcza wtedy, gdy wymagania są stabilne i mało podatne na zmiany. </a:t>
            </a:r>
            <a:r>
              <a:rPr lang="pl-PL" sz="1500" dirty="0"/>
              <a:t>Metodyka </a:t>
            </a:r>
            <a:r>
              <a:rPr lang="pl-PL" sz="1500" dirty="0" err="1"/>
              <a:t>Waterfall</a:t>
            </a:r>
            <a:r>
              <a:rPr lang="pl-PL" sz="1500" dirty="0"/>
              <a:t> była tradycyjnie stosowana w projektach informatycznych, zwłaszcza w przeszłości, gdy wymagania projektu były bardziej ustalone i mniej podatne na </a:t>
            </a:r>
            <a:r>
              <a:rPr lang="pl-PL" sz="1500" dirty="0" smtClean="0"/>
              <a:t>zmiany. </a:t>
            </a:r>
            <a:r>
              <a:rPr lang="pl-PL" sz="1500" dirty="0" err="1" smtClean="0"/>
              <a:t>Waterfall</a:t>
            </a:r>
            <a:r>
              <a:rPr lang="pl-PL" sz="1500" dirty="0" smtClean="0"/>
              <a:t> bywa wykorzystywany przy tworzeniu baz danych oraz projektowaniu stron internetowych.</a:t>
            </a:r>
            <a:endParaRPr lang="pl-PL" sz="15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72" y="1714500"/>
            <a:ext cx="6256993" cy="45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Rapid</a:t>
            </a:r>
            <a:r>
              <a:rPr lang="pl-PL" dirty="0" smtClean="0"/>
              <a:t> Application Development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214356" cy="2317242"/>
          </a:xfrm>
        </p:spPr>
        <p:txBody>
          <a:bodyPr>
            <a:noAutofit/>
          </a:bodyPr>
          <a:lstStyle/>
          <a:p>
            <a:r>
              <a:rPr lang="pl-PL" sz="1500" b="1" dirty="0" err="1"/>
              <a:t>Rapid</a:t>
            </a:r>
            <a:r>
              <a:rPr lang="pl-PL" sz="1500" b="1" dirty="0"/>
              <a:t> Application Development (RAD) </a:t>
            </a:r>
            <a:r>
              <a:rPr lang="pl-PL" sz="1500" dirty="0"/>
              <a:t>to metoda rozwoju oprogramowania, która skupia się na przyspieszeniu procesu tworzenia aplikacji poprzez maksymalizowanie zaangażowania klienta i zespołu projektowego, a także minimalizowanie formalności i zbędnego biurokratyzmu</a:t>
            </a:r>
            <a:r>
              <a:rPr lang="pl-PL" sz="1500" dirty="0" smtClean="0"/>
              <a:t>. </a:t>
            </a:r>
            <a:r>
              <a:rPr lang="pl-PL" sz="1500" dirty="0"/>
              <a:t>Umożliwia to uzyskanie pewnego efektu już w pierwszych krokach programistycznych, jednocześnie stanowi poważne zagrożenie dla projektów o większych rozmiarach ze względu na łatwość nieprzemyślanego modyfikowania.</a:t>
            </a:r>
            <a:r>
              <a:rPr lang="pl-PL" sz="1500" dirty="0" smtClean="0"/>
              <a:t> </a:t>
            </a:r>
            <a:r>
              <a:rPr lang="pl-PL" sz="1500" dirty="0"/>
              <a:t>Metoda RAD jest szczególnie przydatna w projektach, gdzie wymagania są trudne do zrozumienia na samym początku, a klient potrzebuje elastycznego podejścia do dostosowywania projektu do zmieniających się potrzeb.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33" y="3390900"/>
            <a:ext cx="7830618" cy="31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/>
            <a:r>
              <a:rPr lang="pl-PL" dirty="0"/>
              <a:t>Wybór optymalnej metodyki</a:t>
            </a:r>
            <a:endParaRPr lang="pl-P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Zawartość — symbol zastępczy 4"/>
          <p:cNvSpPr>
            <a:spLocks noGrp="1"/>
          </p:cNvSpPr>
          <p:nvPr>
            <p:ph sz="half" idx="4294967295"/>
          </p:nvPr>
        </p:nvSpPr>
        <p:spPr>
          <a:xfrm>
            <a:off x="541610" y="1431011"/>
            <a:ext cx="9783489" cy="65179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ts val="1800"/>
              </a:lnSpc>
              <a:spcAft>
                <a:spcPts val="2000"/>
              </a:spcAft>
            </a:pPr>
            <a:r>
              <a:rPr lang="pl-PL" sz="1600" dirty="0"/>
              <a:t>Wybór optymalnej metodyki zależy od wielu czynników, w tym:</a:t>
            </a:r>
            <a:r>
              <a:rPr lang="pl-PL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l-PL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l-PL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l-PL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l-PL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upa 32" descr="Mały okrąg z numerem 1 wskazujący krok 1."/>
          <p:cNvGrpSpPr/>
          <p:nvPr/>
        </p:nvGrpSpPr>
        <p:grpSpPr bwMode="blackWhite">
          <a:xfrm>
            <a:off x="541610" y="1877882"/>
            <a:ext cx="558179" cy="409838"/>
            <a:chOff x="6953426" y="711274"/>
            <a:chExt cx="558179" cy="409838"/>
          </a:xfrm>
        </p:grpSpPr>
        <p:sp>
          <p:nvSpPr>
            <p:cNvPr id="34" name="Owal 33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35" name="Pole tekstowe 34" descr="Num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Zawartość — symbol zastępczy 17"/>
          <p:cNvSpPr txBox="1">
            <a:spLocks/>
          </p:cNvSpPr>
          <p:nvPr/>
        </p:nvSpPr>
        <p:spPr>
          <a:xfrm>
            <a:off x="1040204" y="1894172"/>
            <a:ext cx="3055887" cy="2093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pl-PL" sz="1500" b="1" dirty="0"/>
              <a:t>Rodzaj projektu:</a:t>
            </a:r>
            <a:r>
              <a:rPr lang="pl-PL" sz="1500" dirty="0"/>
              <a:t> Czy projekt jest prosty i ma jasno zdefiniowane wymagania, czy bardziej złożony i dynamiczny? Dla projektów znanego celu i stałych wymagań metoda kaskadowa może być odpowiednia, podczas gdy projekty zmiennych wymagań mogą korzystać z metodyk Agile</a:t>
            </a:r>
            <a:r>
              <a:rPr lang="pl-PL" sz="1400" dirty="0"/>
              <a:t>.</a:t>
            </a:r>
            <a:endParaRPr lang="pl-PL" sz="1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upa 35" descr="Mały okrąg z numerem 2 wskazujący krok 2."/>
          <p:cNvGrpSpPr/>
          <p:nvPr/>
        </p:nvGrpSpPr>
        <p:grpSpPr bwMode="blackWhite">
          <a:xfrm>
            <a:off x="4189676" y="1877882"/>
            <a:ext cx="558179" cy="409838"/>
            <a:chOff x="6953426" y="711274"/>
            <a:chExt cx="558179" cy="409838"/>
          </a:xfrm>
        </p:grpSpPr>
        <p:sp>
          <p:nvSpPr>
            <p:cNvPr id="37" name="Owal 36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38" name="Pole tekstowe 37" descr="Numer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Symbol zastępczy zawartości 17"/>
          <p:cNvSpPr txBox="1">
            <a:spLocks/>
          </p:cNvSpPr>
          <p:nvPr/>
        </p:nvSpPr>
        <p:spPr>
          <a:xfrm>
            <a:off x="4747855" y="1894173"/>
            <a:ext cx="3106367" cy="209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pl-PL" sz="1500" b="1" dirty="0"/>
              <a:t>Wymagania klienta:</a:t>
            </a:r>
            <a:r>
              <a:rPr lang="pl-PL" sz="1500" dirty="0"/>
              <a:t> Ważne jest, aby dostosować metodykę do oczekiwań i potrzeb klienta. Jeśli klient wymaga elastyczności i możliwości częstego dostarczania funkcji, metodyka Agile lub </a:t>
            </a:r>
            <a:r>
              <a:rPr lang="pl-PL" sz="1500" dirty="0" err="1"/>
              <a:t>Scrum</a:t>
            </a:r>
            <a:r>
              <a:rPr lang="pl-PL" sz="1500" dirty="0"/>
              <a:t> może być odpowiednia.</a:t>
            </a:r>
            <a:endParaRPr lang="pl-PL" sz="15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upa 38" descr="Mały okrąg z numerem 3 wskazujący krok 3."/>
          <p:cNvGrpSpPr/>
          <p:nvPr/>
        </p:nvGrpSpPr>
        <p:grpSpPr bwMode="blackWhite">
          <a:xfrm>
            <a:off x="7832687" y="1877882"/>
            <a:ext cx="558179" cy="409838"/>
            <a:chOff x="6953426" y="711274"/>
            <a:chExt cx="558179" cy="409838"/>
          </a:xfrm>
        </p:grpSpPr>
        <p:sp>
          <p:nvSpPr>
            <p:cNvPr id="40" name="Owal 39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41" name="Pole tekstowe 40" descr="Numer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Symbol zastępczy zawartości 17"/>
          <p:cNvSpPr txBox="1">
            <a:spLocks/>
          </p:cNvSpPr>
          <p:nvPr/>
        </p:nvSpPr>
        <p:spPr>
          <a:xfrm>
            <a:off x="8429668" y="1894172"/>
            <a:ext cx="3194371" cy="2093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pl-PL" sz="1500" b="1" dirty="0"/>
              <a:t>Zespół projektowy:</a:t>
            </a:r>
            <a:r>
              <a:rPr lang="pl-PL" sz="1500" dirty="0"/>
              <a:t> </a:t>
            </a:r>
            <a:r>
              <a:rPr lang="pl-PL" sz="1500" dirty="0" smtClean="0"/>
              <a:t>Musimy upewnić </a:t>
            </a:r>
            <a:r>
              <a:rPr lang="pl-PL" sz="1500" dirty="0"/>
              <a:t>się, że </a:t>
            </a:r>
            <a:r>
              <a:rPr lang="pl-PL" sz="1500" dirty="0" smtClean="0"/>
              <a:t>zespół </a:t>
            </a:r>
            <a:r>
              <a:rPr lang="pl-PL" sz="1500" dirty="0"/>
              <a:t>ma odpowiednią wiedzę i doświadczenie, aby efektywnie stosować wybraną metodykę</a:t>
            </a:r>
            <a:r>
              <a:rPr lang="pl-PL" sz="1500" dirty="0" smtClean="0"/>
              <a:t>. To, że określona metodyką wydaje się najlepsza patrząc na suche dane, nie oznacza że możemy pozwolić sobie na odrzucenie potrzeb zespołu.</a:t>
            </a:r>
            <a:endParaRPr lang="pl-PL" sz="15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" name="Grupa 18" descr="Mały okrąg z numerem 1 wskazujący krok 1."/>
          <p:cNvGrpSpPr/>
          <p:nvPr/>
        </p:nvGrpSpPr>
        <p:grpSpPr bwMode="blackWhite">
          <a:xfrm>
            <a:off x="541610" y="4369984"/>
            <a:ext cx="558179" cy="409838"/>
            <a:chOff x="6953426" y="711274"/>
            <a:chExt cx="558179" cy="409838"/>
          </a:xfrm>
        </p:grpSpPr>
        <p:sp>
          <p:nvSpPr>
            <p:cNvPr id="20" name="Owal 19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1" name="Pole tekstowe 34" descr="Num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grpSp>
        <p:nvGrpSpPr>
          <p:cNvPr id="22" name="Grupa 21" descr="Mały okrąg z numerem 1 wskazujący krok 1."/>
          <p:cNvGrpSpPr/>
          <p:nvPr/>
        </p:nvGrpSpPr>
        <p:grpSpPr bwMode="blackWhite">
          <a:xfrm>
            <a:off x="4261319" y="4360340"/>
            <a:ext cx="558179" cy="409838"/>
            <a:chOff x="6953426" y="711274"/>
            <a:chExt cx="558179" cy="409838"/>
          </a:xfrm>
        </p:grpSpPr>
        <p:sp>
          <p:nvSpPr>
            <p:cNvPr id="23" name="Owal 22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24" name="Pole tekstowe 34" descr="Num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</p:grpSp>
      <p:sp>
        <p:nvSpPr>
          <p:cNvPr id="4" name="pole tekstowe 3"/>
          <p:cNvSpPr txBox="1"/>
          <p:nvPr/>
        </p:nvSpPr>
        <p:spPr>
          <a:xfrm>
            <a:off x="1099789" y="4394200"/>
            <a:ext cx="3366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500" b="1" dirty="0" smtClean="0"/>
              <a:t>Ryzyko projektu:</a:t>
            </a:r>
            <a:r>
              <a:rPr lang="pl-PL" sz="1500" dirty="0" smtClean="0"/>
              <a:t> Ocen ryzyko związane z projektem. Jeśli istnieje wysokie ryzyko zmiany wymagań lub techniczne, Agile może być bardziej odpowiednie, a jeżeli nie to najlepiej sprawdzi się </a:t>
            </a:r>
            <a:r>
              <a:rPr lang="pl-PL" sz="1500" dirty="0" err="1" smtClean="0"/>
              <a:t>Waterfall</a:t>
            </a:r>
            <a:r>
              <a:rPr lang="pl-PL" sz="1500" dirty="0" smtClean="0"/>
              <a:t>. </a:t>
            </a:r>
            <a:endParaRPr lang="pl-PL" sz="15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4819498" y="4394200"/>
            <a:ext cx="2914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500" b="1" dirty="0"/>
              <a:t>Termin dostarczenia:</a:t>
            </a:r>
            <a:r>
              <a:rPr lang="pl-PL" sz="1500" dirty="0"/>
              <a:t> Jeśli projekt ma krótki termin dostarczenia, zwinne </a:t>
            </a:r>
            <a:r>
              <a:rPr lang="pl-PL" sz="1500" dirty="0" smtClean="0"/>
              <a:t>metodyki lub </a:t>
            </a:r>
            <a:r>
              <a:rPr lang="pl-PL" sz="1500" dirty="0" err="1" smtClean="0"/>
              <a:t>rapid</a:t>
            </a:r>
            <a:r>
              <a:rPr lang="pl-PL" sz="1500" dirty="0" smtClean="0"/>
              <a:t> development </a:t>
            </a:r>
            <a:r>
              <a:rPr lang="pl-PL" sz="1500" dirty="0"/>
              <a:t>mogą pomóc w dostarczeniu wartości klientowi szybciej.</a:t>
            </a:r>
            <a:endParaRPr lang="pl-PL" sz="15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dirty="0"/>
          </a:p>
        </p:txBody>
      </p:sp>
      <p:grpSp>
        <p:nvGrpSpPr>
          <p:cNvPr id="31" name="Grupa 30" descr="Mały okrąg z numerem 1 wskazujący krok 1."/>
          <p:cNvGrpSpPr/>
          <p:nvPr/>
        </p:nvGrpSpPr>
        <p:grpSpPr bwMode="blackWhite">
          <a:xfrm>
            <a:off x="7829965" y="4336124"/>
            <a:ext cx="558179" cy="409838"/>
            <a:chOff x="6953426" y="711274"/>
            <a:chExt cx="558179" cy="409838"/>
          </a:xfrm>
        </p:grpSpPr>
        <p:sp>
          <p:nvSpPr>
            <p:cNvPr id="32" name="Owal 31" descr="Mały okrąg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sp>
          <p:nvSpPr>
            <p:cNvPr id="45" name="Pole tekstowe 34" descr="Num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pl-PL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*</a:t>
              </a:r>
            </a:p>
          </p:txBody>
        </p:sp>
      </p:grpSp>
      <p:sp>
        <p:nvSpPr>
          <p:cNvPr id="8" name="pole tekstowe 7"/>
          <p:cNvSpPr txBox="1"/>
          <p:nvPr/>
        </p:nvSpPr>
        <p:spPr>
          <a:xfrm>
            <a:off x="8311446" y="4394200"/>
            <a:ext cx="348685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l-PL" altLang="pl-PL" sz="1500" dirty="0" smtClean="0">
                <a:latin typeface="Söhne"/>
              </a:rPr>
              <a:t>Warto </a:t>
            </a:r>
            <a:r>
              <a:rPr lang="pl-PL" altLang="pl-PL" sz="1500" dirty="0">
                <a:latin typeface="Söhne"/>
              </a:rPr>
              <a:t>również pamiętać, że wiele organizacji łączy różne metodyki w zależności od potrzeb konkretnego projektu (np. "</a:t>
            </a:r>
            <a:r>
              <a:rPr lang="pl-PL" altLang="pl-PL" sz="1500" dirty="0" err="1">
                <a:latin typeface="Söhne"/>
              </a:rPr>
              <a:t>ScrumBan</a:t>
            </a:r>
            <a:r>
              <a:rPr lang="pl-PL" altLang="pl-PL" sz="1500" dirty="0">
                <a:latin typeface="Söhne"/>
              </a:rPr>
              <a:t>" - połączenie </a:t>
            </a:r>
            <a:r>
              <a:rPr lang="pl-PL" altLang="pl-PL" sz="1500" dirty="0" err="1">
                <a:latin typeface="Söhne"/>
              </a:rPr>
              <a:t>Scruma</a:t>
            </a:r>
            <a:r>
              <a:rPr lang="pl-PL" altLang="pl-PL" sz="1500" dirty="0">
                <a:latin typeface="Söhne"/>
              </a:rPr>
              <a:t> i </a:t>
            </a:r>
            <a:r>
              <a:rPr lang="pl-PL" altLang="pl-PL" sz="1500" dirty="0" err="1">
                <a:latin typeface="Söhne"/>
              </a:rPr>
              <a:t>Kanbanu</a:t>
            </a:r>
            <a:r>
              <a:rPr lang="pl-PL" altLang="pl-PL" sz="1500" dirty="0">
                <a:latin typeface="Söhne"/>
              </a:rPr>
              <a:t>). Wybór optymalnej metodyki powinien być dokładnie uzasadniony i dostosowany do konkretnej sytuacji projektowej.</a:t>
            </a:r>
          </a:p>
          <a:p>
            <a:endParaRPr lang="pl-PL" dirty="0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-3301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/>
            </a:r>
            <a:br>
              <a:rPr kumimoji="0" lang="pl-PL" altLang="pl-PL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pl-PL" altLang="pl-P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kument powitaln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51_TF10001108" id="{C00E61C5-DC50-4F54-89E7-36464EA3A366}" vid="{F301E3E8-B477-4E36-95CD-E70555B79168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— Zapraszamy!</Template>
  <TotalTime>0</TotalTime>
  <Words>788</Words>
  <Application>Microsoft Office PowerPoint</Application>
  <PresentationFormat>Panoramiczny</PresentationFormat>
  <Paragraphs>61</Paragraphs>
  <Slides>10</Slides>
  <Notes>6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Segoe UI Semibold</vt:lpstr>
      <vt:lpstr>Söhne</vt:lpstr>
      <vt:lpstr>Dokument powitalny</vt:lpstr>
      <vt:lpstr>Metodyki wytwarzania oprogramowania</vt:lpstr>
      <vt:lpstr>Czym są metodyki wytwarzania oprogramowania?</vt:lpstr>
      <vt:lpstr>Cele</vt:lpstr>
      <vt:lpstr>Najczęściej wykorzystywane metodologie</vt:lpstr>
      <vt:lpstr>Agile</vt:lpstr>
      <vt:lpstr>Scrum</vt:lpstr>
      <vt:lpstr>Waterfall</vt:lpstr>
      <vt:lpstr>Rapid Application Development</vt:lpstr>
      <vt:lpstr>Wybór optymalnej metodyki</vt:lpstr>
      <vt:lpstr>Koniec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2023-11-07T15:19:26Z</dcterms:created>
  <dcterms:modified xsi:type="dcterms:W3CDTF">2023-11-08T10:35:41Z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